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23" r:id="rId2"/>
  </p:sldIdLst>
  <p:sldSz cx="10693400" cy="7561263"/>
  <p:notesSz cx="6718300" cy="9867900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A980"/>
    <a:srgbClr val="9A1652"/>
    <a:srgbClr val="4F81BD"/>
    <a:srgbClr val="FF6969"/>
    <a:srgbClr val="FF5050"/>
    <a:srgbClr val="18757A"/>
    <a:srgbClr val="87132F"/>
    <a:srgbClr val="C31B43"/>
    <a:srgbClr val="12575A"/>
    <a:srgbClr val="239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9" autoAdjust="0"/>
    <p:restoredTop sz="94628" autoAdjust="0"/>
  </p:normalViewPr>
  <p:slideViewPr>
    <p:cSldViewPr showGuides="1">
      <p:cViewPr>
        <p:scale>
          <a:sx n="80" d="100"/>
          <a:sy n="80" d="100"/>
        </p:scale>
        <p:origin x="67" y="240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9"/>
            <a:ext cx="2911264" cy="493395"/>
          </a:xfrm>
          <a:prstGeom prst="rect">
            <a:avLst/>
          </a:prstGeom>
        </p:spPr>
        <p:txBody>
          <a:bodyPr vert="horz" lIns="90922" tIns="45461" rIns="90922" bIns="4546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82" y="9"/>
            <a:ext cx="2911264" cy="493395"/>
          </a:xfrm>
          <a:prstGeom prst="rect">
            <a:avLst/>
          </a:prstGeom>
        </p:spPr>
        <p:txBody>
          <a:bodyPr vert="horz" lIns="90922" tIns="45461" rIns="90922" bIns="45461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26.03.2019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741363"/>
            <a:ext cx="52324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22" tIns="45461" rIns="90922" bIns="4546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1" y="4687265"/>
            <a:ext cx="5374640" cy="4440555"/>
          </a:xfrm>
          <a:prstGeom prst="rect">
            <a:avLst/>
          </a:prstGeom>
        </p:spPr>
        <p:txBody>
          <a:bodyPr vert="horz" lIns="90922" tIns="45461" rIns="90922" bIns="4546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2802"/>
            <a:ext cx="2911264" cy="493395"/>
          </a:xfrm>
          <a:prstGeom prst="rect">
            <a:avLst/>
          </a:prstGeom>
        </p:spPr>
        <p:txBody>
          <a:bodyPr vert="horz" lIns="90922" tIns="45461" rIns="90922" bIns="4546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82" y="9372802"/>
            <a:ext cx="2911264" cy="493395"/>
          </a:xfrm>
          <a:prstGeom prst="rect">
            <a:avLst/>
          </a:prstGeom>
        </p:spPr>
        <p:txBody>
          <a:bodyPr vert="horz" lIns="90922" tIns="45461" rIns="90922" bIns="45461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3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65"/>
            <a:ext cx="858043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65"/>
            <a:ext cx="858126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2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3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25" y="540277"/>
            <a:ext cx="8588251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25" y="1764295"/>
            <a:ext cx="8588251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5"/>
            <a:ext cx="249512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5"/>
            <a:ext cx="3386243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99542"/>
              </p:ext>
            </p:extLst>
          </p:nvPr>
        </p:nvGraphicFramePr>
        <p:xfrm>
          <a:off x="666180" y="1153715"/>
          <a:ext cx="9289032" cy="624607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840678"/>
                <a:gridCol w="3186709"/>
                <a:gridCol w="2261645"/>
              </a:tblGrid>
              <a:tr h="28106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Приоритетные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цели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Ожидаемый результат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 исполнитель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05688"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ПОВЫШЕНИЕ ЭФФЕКТИВНОСТИ ИСПОЛЬЗОВАНИЯ ИНСТРУМЕНТОВ НАЛОГОВОГО АДМИНИСТРИРОВАНИЯ, НАПРАВЛЕННЫХ НА МОТИВИРОВАНИЕ НАЛОГОПЛАТЕЛЬЩИКОВ</a:t>
                      </a:r>
                      <a:r>
                        <a:rPr lang="ru-RU" sz="9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 ДОБРОВОЛЬНОЙ </a:t>
                      </a:r>
                      <a:r>
                        <a:rPr lang="ru-RU" sz="900" b="1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УПЛАТЕ НАЛОГОВ И СБОРОВ  </a:t>
                      </a:r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ПРИМЕНЕНИЮ В СДЕЛКАХ ЦЕН, СООТВЕТСТВУЮЩИХ РЫНОЧНЫМ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инструментов риск-анализа и дистанционного автоматизированного контроля, добровольное исполнение налогоплательщиком своих налоговых обязательств в полном объеме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Контрольное управление</a:t>
                      </a:r>
                    </a:p>
                    <a:p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камерального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контроля</a:t>
                      </a:r>
                    </a:p>
                    <a:p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трансфертного ценообразования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9632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СОВЕРШЕНСТВОВАНИЕ УСЛОВИЙ ДЛЯ ЗАЩИТЫ ИНТЕРЕСОВ НАЛОГОПЛАТЕЛЬЩИКОВ В РАМКАХ ДОСУДЕБНОГО УРЕГУЛИРОВАНИЯ СПОРОВ И СНИЖЕНИЯ КОЛИЧЕСТВА НАЛОГОВЫХ СПОРОВ В СУДАХ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Досудебный порядок урегулирования налоговых споров способствует доведению до суда наиболее значимых дел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досудебного урегулирования налоговых споров</a:t>
                      </a:r>
                      <a:endParaRPr lang="ru-RU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06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ПОВЫШЕНИЕ ЭФФЕКТИВНОСТИ МЕР УРЕГУЛИРОВАНИЯ ЗАДОЛЖЕННОСТИ ПО НАЛОГАМ, СБОРАМ И СТРАХОВЫМ ВЗНОСАМ  И СНИЖЕНИЕ РИСКОВ ОБРАЗОВАНИЯ НОВОЙ ЗАДОЛЖЕННОСТИ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Сохранение низкого уровня соотношения объема задолженности и объема поступлений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по работе с задолженностью</a:t>
                      </a:r>
                      <a:endParaRPr lang="ru-RU" sz="1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5377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9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ЭФФЕКТИВНОЕ ПРИМЕНЕНИЕ ИНСТИТУТА БАНКРОТСТВА ДЛЯ ВЗЫСКАНИЯ ЗАДОЛЖЕННОСТИ ПЕРЕД РОССИЙСКОЙ ФЕДЕРАЦИЕЙ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Повышение доли</a:t>
                      </a:r>
                      <a:r>
                        <a:rPr lang="ru-RU" sz="1000" b="1" i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поступлений по результатам согласительных процедур к общей сумме поступлений в делах о банкротстве</a:t>
                      </a:r>
                      <a:endParaRPr lang="ru-RU" sz="1000" b="1" i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обеспечения процедур банкротства </a:t>
                      </a:r>
                      <a:endParaRPr lang="ru-RU" sz="1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81524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СОВЕРШЕНСТВОВАНИЕ </a:t>
                      </a:r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КАЧЕСТВА ПРЕДОСТАВЛЕНИЯ УСЛУГ</a:t>
                      </a:r>
                      <a:endParaRPr lang="ru-RU" sz="9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0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Сохранение</a:t>
                      </a:r>
                      <a:r>
                        <a:rPr lang="ru-RU" sz="10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уровня удовлетворенности граждан качеством предоставления </a:t>
                      </a:r>
                      <a:r>
                        <a:rPr lang="ru-RU" sz="1000" b="1" i="1" kern="1200" baseline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государственных услуг не менее 90%</a:t>
                      </a:r>
                      <a:endParaRPr lang="ru-RU" sz="1000" b="1" i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</a:t>
                      </a:r>
                      <a:r>
                        <a:rPr lang="ru-RU" sz="1000" b="1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интерактивных сервисов</a:t>
                      </a:r>
                      <a:endParaRPr lang="ru-RU" sz="10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0762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9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ОПТИМИЗАЦИЯ ПРОЦЕДУР, СВЯЗАННЫХ С РЕГИСТРАЦИЕЙ ЮРИДИЧЕСКИХ ЛИЦ И ИНДИВИДУАЛЬНЫХ ПРЕДПРИНИМАТЕЛЕЙ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Расширение возможностей он-лайн регистрации </a:t>
                      </a:r>
                      <a:endParaRPr lang="ru-RU" sz="1000" b="1" i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регистрации и учета налогоплательщиков</a:t>
                      </a:r>
                      <a:endParaRPr lang="ru-RU" sz="1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5377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СОВЕРШЕНСТВОВАНИЕ МЕР ПО ПРОТИВОДЕЙСТВИЮ КОРРУПЦИИ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доли налогоплательщиков, высоко </a:t>
                      </a:r>
                      <a:r>
                        <a:rPr lang="ru-RU" sz="1000" b="1" i="1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оценивающих работу </a:t>
                      </a:r>
                      <a:r>
                        <a:rPr lang="ru-RU" sz="10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ФНС России по противодействию коррупции</a:t>
                      </a:r>
                      <a:endParaRPr lang="ru-RU" sz="1000" b="1" i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кадров</a:t>
                      </a:r>
                      <a:endParaRPr lang="ru-RU" sz="1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59983"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ru-RU" sz="9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ПОВЫШЕНИЕ ЭФФЕКТИВНОСТИ КОНТРОЛЬНЫХ МЕРОПРИЯТИЙ ЗА ПРОВОДИМЫМИ РЕЗИДЕНТАМИ И НЕРЕЗИДЕНТАМИ ВАЛЮТНЫМИ ОПЕРАЦИЯМИ, А ТАКЖЕ ОРГАНИЗАЦИЯ УЧЕТА И КОНТРОЛЯ ЗА ПРЕДСТАВЛЕНИЕМ РЕЗИДЕНТАМИ НАЛОГОВЫМ ОРГАНАМ УВЕДОМЛЕНИЙ ОБ ОТКРЫТИИ СЧЕТОВ (ВКЛАДОВ) В БАНКАХ ЗА ПРЕДЕЛАМИ ТЕРРИТОРИИ РОССИЙСКОЙ ФЕДЕРАЦИИ И ОТЧЕТОВ О ДВИЖЕНИИ СРЕДСТВ ПО НИМ</a:t>
                      </a:r>
                      <a:endParaRPr lang="ru-RU" sz="9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Достижение заявленного уровня значения</a:t>
                      </a:r>
                      <a:r>
                        <a:rPr lang="ru-RU" sz="1000" b="1" i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показателя результативности контрольных мероприятий в валютной сфере</a:t>
                      </a:r>
                      <a:endParaRPr lang="ru-RU" sz="1000" b="1" i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международного сотрудничества и валютного</a:t>
                      </a:r>
                      <a:r>
                        <a:rPr lang="ru-RU" sz="10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контроля</a:t>
                      </a:r>
                      <a:endParaRPr lang="ru-RU" sz="10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0156" y="290401"/>
            <a:ext cx="1008112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КАРТА ПЕРСОНАЛЬНОЙ ОТВЕТСТВЕННОСТИ СТРУКТУРНЫХ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ПОДРАЗДЕЛЕНИЙ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ФНС РОССИИ ЗА ДОСТИЖЕНИЕ РЕЗУЛЬТАТОВ ПОКАЗАТЕЛЕЙ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ПУБЛИЧНОЙ ДЕКЛАРАЦИИ ЦЕЛЕЙ И ЗАДАЧ ФНС РОССИИ </a:t>
            </a:r>
            <a:r>
              <a:rPr kumimoji="0" lang="ru-RU" sz="1800" b="1" i="0" u="none" strike="noStrike" kern="1200" cap="none" spc="0" normalizeH="0" noProof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НА 2019 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ГОД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23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17211</TotalTime>
  <Words>308</Words>
  <Application>Microsoft Office PowerPoint</Application>
  <PresentationFormat>Произвольный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Алексеева Екатерина Сергеевна</cp:lastModifiedBy>
  <cp:revision>363</cp:revision>
  <cp:lastPrinted>2018-02-19T13:40:49Z</cp:lastPrinted>
  <dcterms:created xsi:type="dcterms:W3CDTF">2013-03-01T11:19:43Z</dcterms:created>
  <dcterms:modified xsi:type="dcterms:W3CDTF">2019-03-26T13:18:20Z</dcterms:modified>
</cp:coreProperties>
</file>